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Poppins" panose="00000500000000000000" pitchFamily="2" charset="0"/>
      <p:regular r:id="rId10"/>
      <p:bold r:id="rId11"/>
      <p:italic r:id="rId12"/>
      <p:boldItalic r:id="rId13"/>
    </p:embeddedFont>
    <p:embeddedFont>
      <p:font typeface="Poppins Bold" panose="00000800000000000000" charset="0"/>
      <p:regular r:id="rId14"/>
    </p:embeddedFont>
    <p:embeddedFont>
      <p:font typeface="Poppins Semi-Bold" panose="020B0604020202020204" charset="0"/>
      <p:regular r:id="rId15"/>
    </p:embeddedFont>
    <p:embeddedFont>
      <p:font typeface="Poppins Ultra-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30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media/image2.svg>
</file>

<file path=ppt/media/image3.png>
</file>

<file path=ppt/media/image4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88321" y="546779"/>
            <a:ext cx="11607977" cy="171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52"/>
              </a:lnSpc>
            </a:pPr>
            <a:r>
              <a:rPr lang="en-US" sz="11002" b="1" spc="22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TRANSPOLYMER</a:t>
            </a:r>
          </a:p>
        </p:txBody>
      </p:sp>
      <p:grpSp>
        <p:nvGrpSpPr>
          <p:cNvPr id="3" name="Group 3"/>
          <p:cNvGrpSpPr/>
          <p:nvPr/>
        </p:nvGrpSpPr>
        <p:grpSpPr>
          <a:xfrm rot="2526999">
            <a:off x="16927495" y="8269846"/>
            <a:ext cx="3086100" cy="3630490"/>
            <a:chOff x="0" y="0"/>
            <a:chExt cx="812800" cy="95617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56178"/>
            </a:xfrm>
            <a:custGeom>
              <a:avLst/>
              <a:gdLst/>
              <a:ahLst/>
              <a:cxnLst/>
              <a:rect l="l" t="t" r="r" b="b"/>
              <a:pathLst>
                <a:path w="812800" h="956178">
                  <a:moveTo>
                    <a:pt x="0" y="0"/>
                  </a:moveTo>
                  <a:lnTo>
                    <a:pt x="812800" y="0"/>
                  </a:lnTo>
                  <a:lnTo>
                    <a:pt x="812800" y="956178"/>
                  </a:lnTo>
                  <a:lnTo>
                    <a:pt x="0" y="956178"/>
                  </a:lnTo>
                  <a:close/>
                </a:path>
              </a:pathLst>
            </a:custGeom>
            <a:solidFill>
              <a:srgbClr val="FF8A1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1003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8771342">
            <a:off x="296486" y="340203"/>
            <a:ext cx="5157163" cy="3848533"/>
          </a:xfrm>
          <a:custGeom>
            <a:avLst/>
            <a:gdLst/>
            <a:ahLst/>
            <a:cxnLst/>
            <a:rect l="l" t="t" r="r" b="b"/>
            <a:pathLst>
              <a:path w="5157163" h="3848533">
                <a:moveTo>
                  <a:pt x="0" y="0"/>
                </a:moveTo>
                <a:lnTo>
                  <a:pt x="5157163" y="0"/>
                </a:lnTo>
                <a:lnTo>
                  <a:pt x="5157163" y="3848533"/>
                </a:lnTo>
                <a:lnTo>
                  <a:pt x="0" y="3848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495454" y="2976447"/>
            <a:ext cx="4413980" cy="634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1" u="sng">
                <a:solidFill>
                  <a:srgbClr val="FF8A1D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18232" y="3830521"/>
            <a:ext cx="11945846" cy="1866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2"/>
              </a:lnSpc>
              <a:spcBef>
                <a:spcPct val="0"/>
              </a:spcBef>
            </a:pPr>
            <a:r>
              <a:rPr lang="en-US" sz="2630" b="1" spc="5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TransPolymer is a Transformer-based language model designed for polymer property prediction by using SMILES tokenizer and Masked Language Modeling (MLM) pretraining to enhance accuracy and efficiency.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0" y="5602032"/>
            <a:ext cx="5408822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 u="sng">
                <a:solidFill>
                  <a:srgbClr val="FF8A1D"/>
                </a:solidFill>
                <a:latin typeface="Poppins Bold"/>
                <a:ea typeface="Poppins Bold"/>
                <a:cs typeface="Poppins Bold"/>
                <a:sym typeface="Poppins Bold"/>
              </a:rPr>
              <a:t>SCOPE OF PROJECT: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9566" y="6446582"/>
            <a:ext cx="16699734" cy="93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2"/>
              </a:lnSpc>
              <a:spcBef>
                <a:spcPct val="0"/>
              </a:spcBef>
            </a:pPr>
            <a:r>
              <a:rPr lang="en-US" sz="2630" b="1" spc="5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TransPolymer uses AI to revolutionize polymer research , making it easier , faster , and more accurate to predict how different polymers will behave 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70397" y="7608492"/>
            <a:ext cx="1825894" cy="6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2"/>
              </a:lnSpc>
              <a:spcBef>
                <a:spcPct val="0"/>
              </a:spcBef>
            </a:pPr>
            <a:r>
              <a:rPr lang="en-US" sz="3530" b="1" u="sng" spc="7">
                <a:solidFill>
                  <a:srgbClr val="FF8A1D"/>
                </a:solidFill>
                <a:latin typeface="Poppins Bold"/>
                <a:ea typeface="Poppins Bold"/>
                <a:cs typeface="Poppins Bold"/>
                <a:sym typeface="Poppins Bold"/>
              </a:rPr>
              <a:t>USERS</a:t>
            </a:r>
            <a:r>
              <a:rPr lang="en-US" sz="3530" b="1" u="sng" spc="7">
                <a:solidFill>
                  <a:srgbClr val="FF8A1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70397" y="8470279"/>
            <a:ext cx="16026279" cy="93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1" spc="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🔸Material Scientists 🔸Polymer Chemists 🔸Computational Chemists  🔸R&amp;D Engineers</a:t>
            </a:r>
          </a:p>
          <a:p>
            <a:pPr algn="l">
              <a:lnSpc>
                <a:spcPts val="3682"/>
              </a:lnSpc>
              <a:spcBef>
                <a:spcPct val="0"/>
              </a:spcBef>
            </a:pPr>
            <a:r>
              <a:rPr lang="en-US" sz="2630" b="1" spc="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🔸Data Scientist in Material Informatics    🔸Input and Output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456EAA4-5B29-4A77-B36F-80935AE822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29200" y="9728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642"/>
    </mc:Choice>
    <mc:Fallback>
      <p:transition spd="slow" advTm="69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555972" cy="10287000"/>
            <a:chOff x="0" y="0"/>
            <a:chExt cx="199005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0050" cy="2709333"/>
            </a:xfrm>
            <a:custGeom>
              <a:avLst/>
              <a:gdLst/>
              <a:ahLst/>
              <a:cxnLst/>
              <a:rect l="l" t="t" r="r" b="b"/>
              <a:pathLst>
                <a:path w="1990050" h="2709333">
                  <a:moveTo>
                    <a:pt x="0" y="0"/>
                  </a:moveTo>
                  <a:lnTo>
                    <a:pt x="1990050" y="0"/>
                  </a:lnTo>
                  <a:lnTo>
                    <a:pt x="199005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6292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99005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14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57792" y="2328142"/>
            <a:ext cx="1796360" cy="179636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5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95578" y="2328142"/>
            <a:ext cx="1796360" cy="179636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95578" y="5850106"/>
            <a:ext cx="1796360" cy="179636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657792" y="5871887"/>
            <a:ext cx="1796360" cy="179636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51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4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48897" y="1102357"/>
            <a:ext cx="6408895" cy="302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 Needs high-quality data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 External factors (temperature, 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    aging) not always captured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 High computational power required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 Struggles with unseen polymers</a:t>
            </a:r>
          </a:p>
          <a:p>
            <a:pPr algn="l">
              <a:lnSpc>
                <a:spcPts val="4031"/>
              </a:lnSpc>
            </a:pPr>
            <a:endParaRPr lang="en-US" sz="2502" spc="5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54395" y="6359492"/>
            <a:ext cx="5861409" cy="2012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🔸Cuts Costs &amp; Saves Time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🔸Speeds Up Material Discovery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🔸Better Decisions with Data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🔸Gives Companies an Edge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57792" y="3142352"/>
            <a:ext cx="1796360" cy="415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7"/>
              </a:lnSpc>
            </a:pPr>
            <a:r>
              <a:rPr lang="en-US" sz="4354" spc="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95578" y="3142352"/>
            <a:ext cx="1796360" cy="415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7"/>
              </a:lnSpc>
            </a:pPr>
            <a:r>
              <a:rPr lang="en-US" sz="4354" spc="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95578" y="6686098"/>
            <a:ext cx="1796360" cy="415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7"/>
              </a:lnSpc>
            </a:pPr>
            <a:r>
              <a:rPr lang="en-US" sz="4354" spc="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57792" y="6664317"/>
            <a:ext cx="1796360" cy="415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77"/>
              </a:lnSpc>
            </a:pPr>
            <a:r>
              <a:rPr lang="en-US" sz="4354" spc="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8897" y="427494"/>
            <a:ext cx="3548544" cy="6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2"/>
              </a:lnSpc>
            </a:pPr>
            <a:r>
              <a:rPr lang="en-US" sz="3530" b="1" spc="7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Pain Points: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19572" y="6611904"/>
            <a:ext cx="6568428" cy="1507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🔸Researcher/User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🔸End Users(Polymer </a:t>
            </a:r>
          </a:p>
          <a:p>
            <a:pPr algn="l">
              <a:lnSpc>
                <a:spcPts val="4031"/>
              </a:lnSpc>
            </a:pPr>
            <a:r>
              <a:rPr lang="en-US" sz="2502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Engineers/Chemists)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823167" y="5776637"/>
            <a:ext cx="5721717" cy="6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2"/>
              </a:lnSpc>
            </a:pPr>
            <a:r>
              <a:rPr lang="en-US" sz="3530" b="1" spc="7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Roles Involved: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48897" y="5581275"/>
            <a:ext cx="3548544" cy="6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2"/>
              </a:lnSpc>
            </a:pPr>
            <a:r>
              <a:rPr lang="en-US" sz="3530" b="1" spc="7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Business Case: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675066" y="403999"/>
            <a:ext cx="2892028" cy="6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2"/>
              </a:lnSpc>
              <a:spcBef>
                <a:spcPct val="0"/>
              </a:spcBef>
            </a:pPr>
            <a:r>
              <a:rPr lang="en-US" sz="3530" b="1" spc="7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TECH STACK: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719572" y="1149982"/>
            <a:ext cx="5695044" cy="269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2"/>
              </a:lnSpc>
            </a:pPr>
            <a:r>
              <a:rPr lang="en-US" sz="2530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🔸MERN Stack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  <a:r>
              <a:rPr lang="en-US" sz="2530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🔸Python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  <a:r>
              <a:rPr lang="en-US" sz="2530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🔸PyTorch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  <a:r>
              <a:rPr lang="en-US" sz="2530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🔸Hugging Face Transformers 🔸RDKit and Scikit-learn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  <a:r>
              <a:rPr lang="en-US" sz="2530" spc="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🔸NumPy, Pandas and Matplotlib.</a:t>
            </a: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32DD77DB-91C2-4E3B-9D5F-D9D77386E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29200" y="9728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42"/>
    </mc:Choice>
    <mc:Fallback>
      <p:transition spd="slow" advTm="60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986997">
            <a:off x="3749765" y="1631624"/>
            <a:ext cx="10096162" cy="7534261"/>
          </a:xfrm>
          <a:custGeom>
            <a:avLst/>
            <a:gdLst/>
            <a:ahLst/>
            <a:cxnLst/>
            <a:rect l="l" t="t" r="r" b="b"/>
            <a:pathLst>
              <a:path w="10096162" h="7534261">
                <a:moveTo>
                  <a:pt x="0" y="0"/>
                </a:moveTo>
                <a:lnTo>
                  <a:pt x="10096162" y="0"/>
                </a:lnTo>
                <a:lnTo>
                  <a:pt x="10096162" y="7534261"/>
                </a:lnTo>
                <a:lnTo>
                  <a:pt x="0" y="7534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3649" y="608399"/>
            <a:ext cx="7087582" cy="726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2"/>
              </a:lnSpc>
              <a:spcBef>
                <a:spcPct val="0"/>
              </a:spcBef>
            </a:pPr>
            <a:r>
              <a:rPr lang="en-US" sz="4030" b="1" u="sng" spc="8">
                <a:solidFill>
                  <a:srgbClr val="FF8A1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Dataset and Data Source: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07385" y="1654907"/>
            <a:ext cx="17073231" cy="1618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We created a custom dataset which contains 6 polymer properties. The dataset was created by referring the information extracted from GitHub repositories related to polymer science.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8827" y="6767447"/>
            <a:ext cx="5381983" cy="726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2"/>
              </a:lnSpc>
              <a:spcBef>
                <a:spcPct val="0"/>
              </a:spcBef>
            </a:pPr>
            <a:r>
              <a:rPr lang="en-US" sz="4030" b="1" u="sng" spc="8">
                <a:solidFill>
                  <a:srgbClr val="FF8A1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 Preprocessing 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07385" y="7833105"/>
            <a:ext cx="8605600" cy="551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🔸Verification (Check if the Data is Correct)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3649" y="8463751"/>
            <a:ext cx="10516069" cy="551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🔸Validation (Ensure Data is Meaningful &amp; Usable)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8827" y="9091627"/>
            <a:ext cx="13599815" cy="551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🔸Normalization (Standardizing Data for Better Model Performance)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8827" y="3574539"/>
            <a:ext cx="15638741" cy="2872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2"/>
              </a:lnSpc>
              <a:spcBef>
                <a:spcPct val="0"/>
              </a:spcBef>
            </a:pPr>
            <a:r>
              <a:rPr lang="en-US" sz="4030" b="1" u="sng" spc="8">
                <a:solidFill>
                  <a:srgbClr val="FF8A1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Cloud Deployment:</a:t>
            </a:r>
          </a:p>
          <a:p>
            <a:pPr algn="l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🔸Train &amp; Store → Train on Cloud GPUs, store in S3/GCS.</a:t>
            </a:r>
          </a:p>
          <a:p>
            <a:pPr algn="l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🔸Deploy API → Use FastAPI/Flask, deploy via Docker (K8s, Lambda, Cloud Run).</a:t>
            </a:r>
          </a:p>
          <a:p>
            <a:pPr algn="l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🔸Frontend → React/Vue + JWT auth for secure access.</a:t>
            </a:r>
          </a:p>
          <a:p>
            <a:pPr algn="l">
              <a:lnSpc>
                <a:spcPts val="4242"/>
              </a:lnSpc>
              <a:spcBef>
                <a:spcPct val="0"/>
              </a:spcBef>
            </a:pPr>
            <a:r>
              <a:rPr lang="en-US" sz="3030" b="1" spc="6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🔸Monitor &amp; Scale → Prometheus + Grafana, auto-scale with K8s/Cloud Run.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9D62253-F6B3-4637-8F30-9D545F0C9D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29200" y="9728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06"/>
    </mc:Choice>
    <mc:Fallback>
      <p:transition spd="slow" advTm="42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50" y="1516380"/>
            <a:ext cx="18288000" cy="7254240"/>
          </a:xfrm>
          <a:custGeom>
            <a:avLst/>
            <a:gdLst/>
            <a:ahLst/>
            <a:cxnLst/>
            <a:rect l="l" t="t" r="r" b="b"/>
            <a:pathLst>
              <a:path w="18288000" h="7254240">
                <a:moveTo>
                  <a:pt x="0" y="0"/>
                </a:moveTo>
                <a:lnTo>
                  <a:pt x="18288000" y="0"/>
                </a:lnTo>
                <a:lnTo>
                  <a:pt x="18288000" y="7254240"/>
                </a:lnTo>
                <a:lnTo>
                  <a:pt x="0" y="72542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r>
              <a:rPr lang="en-US"/>
              <a:t>3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95E0E96-2500-4394-9C7E-A751EF4AE4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29200" y="9728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83"/>
    </mc:Choice>
    <mc:Fallback>
      <p:transition spd="slow" advTm="48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322</Words>
  <Application>Microsoft Office PowerPoint</Application>
  <PresentationFormat>Custom</PresentationFormat>
  <Paragraphs>45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Poppins Ultra-Bold</vt:lpstr>
      <vt:lpstr>Poppins Semi-Bold</vt:lpstr>
      <vt:lpstr>Calibri</vt:lpstr>
      <vt:lpstr>Arial</vt:lpstr>
      <vt:lpstr>Poppins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TRANSPOLYMER</dc:title>
  <dc:creator>Nk is available</dc:creator>
  <cp:lastModifiedBy>Nk is available</cp:lastModifiedBy>
  <cp:revision>3</cp:revision>
  <dcterms:created xsi:type="dcterms:W3CDTF">2006-08-16T00:00:00Z</dcterms:created>
  <dcterms:modified xsi:type="dcterms:W3CDTF">2025-03-20T06:55:44Z</dcterms:modified>
  <dc:identifier>DAGiFfF6ETQ</dc:identifier>
</cp:coreProperties>
</file>

<file path=docProps/thumbnail.jpeg>
</file>